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9" r:id="rId42"/>
  </p:sldIdLst>
  <p:sldSz cx="18300700" cy="10299700"/>
  <p:notesSz cx="18300700" cy="10299700"/>
  <p:embeddedFontLst>
    <p:embeddedFont>
      <p:font typeface="Cambria" pitchFamily="18" charset="0"/>
      <p:regular r:id="rId44"/>
      <p:bold r:id="rId45"/>
      <p:italic r:id="rId46"/>
      <p:boldItalic r:id="rId47"/>
    </p:embeddedFont>
    <p:embeddedFont>
      <p:font typeface="Calibri" pitchFamily="34" charset="0"/>
      <p:regular r:id="rId48"/>
      <p:bold r:id="rId49"/>
      <p:italic r:id="rId50"/>
      <p:boldItalic r:id="rId51"/>
    </p:embeddedFont>
    <p:embeddedFont>
      <p:font typeface="Verdana" pitchFamily="34" charset="0"/>
      <p:regular r:id="rId52"/>
      <p:bold r:id="rId53"/>
      <p:italic r:id="rId54"/>
      <p:boldItalic r:id="rId55"/>
    </p:embeddedFont>
    <p:embeddedFont>
      <p:font typeface="Trebuchet MS" pitchFamily="34" charset="0"/>
      <p:regular r:id="rId56"/>
      <p:bold r:id="rId57"/>
      <p:italic r:id="rId58"/>
      <p:boldItalic r:id="rId59"/>
    </p:embeddedFont>
    <p:embeddedFont>
      <p:font typeface="Nunito"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46" d="100"/>
          <a:sy n="46" d="100"/>
        </p:scale>
        <p:origin x="-1186" y="-365"/>
      </p:cViewPr>
      <p:guideLst>
        <p:guide orient="horz" pos="2880"/>
        <p:guide pos="216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3565026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af0ebb57d_0_19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af0ebb57d_0_19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5718175" y="773113"/>
            <a:ext cx="6864350"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af0ebb57d_0_433: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af0ebb57d_0_43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f0ebb57d_0_45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af0ebb57d_0_45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af0ebb57d_0_23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af0ebb57d_0_23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af0ebb57d_0_24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4af0ebb57d_0_24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4af0ebb57d_0_25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af0ebb57d_0_25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af0ebb57d_0_25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af0ebb57d_0_25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af0ebb57d_0_26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af0ebb57d_0_26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af0ebb57d_0_2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af0ebb57d_0_2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af0ebb57d_0_27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af0ebb57d_0_27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af0ebb57d_0_28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af0ebb57d_0_28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af0ebb57d_0_28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af0ebb57d_0_28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4af0ebb57d_0_29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4af0ebb57d_0_29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af0ebb57d_0_30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4af0ebb57d_0_30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af0ebb57d_0_30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af0ebb57d_0_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f0ebb57d_0_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af0ebb57d_0_15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af0ebb57d_0_15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af0ebb57d_0_20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af0ebb57d_0_20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372552" y="3192907"/>
            <a:ext cx="15555595" cy="21629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2745105" y="5767832"/>
            <a:ext cx="12810490" cy="2574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915035"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body" idx="2"/>
          </p:nvPr>
        </p:nvSpPr>
        <p:spPr>
          <a:xfrm>
            <a:off x="9424860"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5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00599"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3869100"/>
          </a:xfrm>
          <a:prstGeom prst="rect">
            <a:avLst/>
          </a:prstGeom>
          <a:noFill/>
          <a:ln>
            <a:noFill/>
          </a:ln>
        </p:spPr>
        <p:txBody>
          <a:bodyPr spcFirstLastPara="1" wrap="square" lIns="0" tIns="15225" rIns="0" bIns="0" anchor="t" anchorCtr="0">
            <a:spAutoFit/>
          </a:bodyPr>
          <a:lstStyle/>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IBM HR Analytics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for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Employee Attrition  and Performance  Prediction</a:t>
            </a:r>
            <a:endParaRPr sz="6250">
              <a:latin typeface="Cambria"/>
              <a:ea typeface="Cambria"/>
              <a:cs typeface="Cambria"/>
              <a:sym typeface="Cambria"/>
            </a:endParaRPr>
          </a:p>
        </p:txBody>
      </p:sp>
      <p:pic>
        <p:nvPicPr>
          <p:cNvPr id="57" name="Google Shape;57;p9"/>
          <p:cNvPicPr preferRelativeResize="0"/>
          <p:nvPr/>
        </p:nvPicPr>
        <p:blipFill rotWithShape="1">
          <a:blip r:embed="rId3">
            <a:alphaModFix/>
          </a:blip>
          <a:srcRect/>
          <a:stretch/>
        </p:blipFill>
        <p:spPr>
          <a:xfrm>
            <a:off x="1334999" y="1143000"/>
            <a:ext cx="5122068" cy="8000999"/>
          </a:xfrm>
          <a:prstGeom prst="rect">
            <a:avLst/>
          </a:prstGeom>
          <a:noFill/>
          <a:ln>
            <a:noFill/>
          </a:ln>
        </p:spPr>
      </p:pic>
      <p:sp>
        <p:nvSpPr>
          <p:cNvPr id="58" name="Google Shape;58;p9"/>
          <p:cNvSpPr txBox="1"/>
          <p:nvPr/>
        </p:nvSpPr>
        <p:spPr>
          <a:xfrm>
            <a:off x="10483650" y="6084075"/>
            <a:ext cx="5122200" cy="2192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Presented by -</a:t>
            </a:r>
            <a:endParaRPr sz="4000" b="1">
              <a:solidFill>
                <a:schemeClr val="lt1"/>
              </a:solidFill>
              <a:latin typeface="Cambria"/>
              <a:ea typeface="Cambria"/>
              <a:cs typeface="Cambria"/>
              <a:sym typeface="Cambria"/>
            </a:endParaRPr>
          </a:p>
          <a:p>
            <a:pPr marL="0" lvl="0" indent="0" algn="ctr" rtl="0">
              <a:lnSpc>
                <a:spcPct val="200000"/>
              </a:lnSpc>
              <a:spcBef>
                <a:spcPts val="0"/>
              </a:spcBef>
              <a:spcAft>
                <a:spcPts val="0"/>
              </a:spcAft>
              <a:buNone/>
            </a:pPr>
            <a:r>
              <a:rPr lang="en-US" sz="4000" b="1" dirty="0" err="1" smtClean="0">
                <a:solidFill>
                  <a:schemeClr val="lt1"/>
                </a:solidFill>
                <a:latin typeface="Cambria"/>
                <a:ea typeface="Cambria"/>
                <a:cs typeface="Cambria"/>
                <a:sym typeface="Cambria"/>
              </a:rPr>
              <a:t>Manas</a:t>
            </a:r>
            <a:r>
              <a:rPr lang="en-US" sz="4000" b="1" dirty="0" smtClean="0">
                <a:solidFill>
                  <a:schemeClr val="lt1"/>
                </a:solidFill>
                <a:latin typeface="Cambria"/>
                <a:ea typeface="Cambria"/>
                <a:cs typeface="Cambria"/>
                <a:sym typeface="Cambria"/>
              </a:rPr>
              <a:t> Kumar </a:t>
            </a:r>
            <a:r>
              <a:rPr lang="en-US" sz="4000" b="1" dirty="0" err="1" smtClean="0">
                <a:solidFill>
                  <a:schemeClr val="lt1"/>
                </a:solidFill>
                <a:latin typeface="Cambria"/>
                <a:ea typeface="Cambria"/>
                <a:cs typeface="Cambria"/>
                <a:sym typeface="Cambria"/>
              </a:rPr>
              <a:t>Gir</a:t>
            </a:r>
            <a:r>
              <a:rPr lang="en-US" sz="4000" b="1" dirty="0" err="1" smtClean="0">
                <a:solidFill>
                  <a:schemeClr val="lt1"/>
                </a:solidFill>
                <a:latin typeface="Cambria"/>
                <a:ea typeface="Cambria"/>
                <a:cs typeface="Cambria"/>
                <a:sym typeface="Cambria"/>
              </a:rPr>
              <a:t>i</a:t>
            </a:r>
            <a:endParaRPr sz="4000" b="1">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636104" y="2794975"/>
            <a:ext cx="4799571" cy="475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smtClean="0">
                <a:solidFill>
                  <a:schemeClr val="lt1"/>
                </a:solidFill>
                <a:latin typeface="Cambria"/>
                <a:ea typeface="Cambria"/>
                <a:cs typeface="Cambria"/>
                <a:sym typeface="Cambria"/>
              </a:rPr>
              <a:t>IMPLEMENTATION</a:t>
            </a: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r>
              <a:rPr lang="en-US" sz="4100">
                <a:solidFill>
                  <a:schemeClr val="lt1"/>
                </a:solidFill>
                <a:latin typeface="Cambria"/>
                <a:ea typeface="Cambria"/>
                <a:cs typeface="Cambria"/>
                <a:sym typeface="Cambria"/>
              </a:rPr>
              <a:t> </a:t>
            </a:r>
            <a:r>
              <a:rPr lang="en-US" sz="4100" smtClean="0">
                <a:solidFill>
                  <a:schemeClr val="lt1"/>
                </a:solidFill>
                <a:latin typeface="Cambria"/>
                <a:ea typeface="Cambria"/>
                <a:cs typeface="Cambria"/>
                <a:sym typeface="Cambria"/>
              </a:rPr>
              <a:t> ABOUT </a:t>
            </a:r>
            <a:r>
              <a:rPr lang="en-US" sz="4100" dirty="0">
                <a:solidFill>
                  <a:schemeClr val="lt1"/>
                </a:solidFill>
                <a:latin typeface="Cambria"/>
                <a:ea typeface="Cambria"/>
                <a:cs typeface="Cambria"/>
                <a:sym typeface="Cambria"/>
              </a:rPr>
              <a:t>DATASET</a:t>
            </a:r>
            <a:endParaRPr sz="4100" dirty="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a:stretch/>
        </p:blipFill>
        <p:spPr>
          <a:xfrm>
            <a:off x="0" y="0"/>
            <a:ext cx="8124824" cy="10286999"/>
          </a:xfrm>
          <a:prstGeom prst="rect">
            <a:avLst/>
          </a:prstGeom>
          <a:noFill/>
          <a:ln>
            <a:noFill/>
          </a:ln>
        </p:spPr>
      </p:pic>
      <p:sp>
        <p:nvSpPr>
          <p:cNvPr id="136" name="Google Shape;136;p2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2275" rIns="0" bIns="0" anchor="t" anchorCtr="0">
            <a:spAutoFit/>
          </a:bodyPr>
          <a:lstStyle/>
          <a:p>
            <a:pPr marL="299085" lvl="0" indent="0" algn="l" rtl="0">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spcFirstLastPara="1" wrap="square" lIns="0" tIns="9525" rIns="0" bIns="0" anchor="t" anchorCtr="0">
            <a:spAutoFit/>
          </a:bodyPr>
          <a:lstStyle/>
          <a:p>
            <a:pPr marL="12700" marR="5080" lvl="0" indent="-635" algn="just" rtl="0">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avLst/>
              <a:gdLst/>
              <a:ahLst/>
              <a:cxnLst/>
              <a:rect l="l" t="t" r="r" b="b"/>
              <a:pathLst>
                <a:path w="9144000" h="10287000" extrusionOk="0">
                  <a:moveTo>
                    <a:pt x="9143999" y="10286999"/>
                  </a:moveTo>
                  <a:lnTo>
                    <a:pt x="0" y="10286999"/>
                  </a:lnTo>
                  <a:lnTo>
                    <a:pt x="0" y="0"/>
                  </a:lnTo>
                  <a:lnTo>
                    <a:pt x="9143999" y="0"/>
                  </a:lnTo>
                  <a:lnTo>
                    <a:pt x="9143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4" name="Google Shape;144;p22"/>
            <p:cNvPicPr preferRelativeResize="0"/>
            <p:nvPr/>
          </p:nvPicPr>
          <p:blipFill rotWithShape="1">
            <a:blip r:embed="rId3">
              <a:alphaModFix/>
            </a:blip>
            <a:srcRect/>
            <a:stretch/>
          </p:blipFill>
          <p:spPr>
            <a:xfrm>
              <a:off x="10453197" y="1143000"/>
              <a:ext cx="6496049" cy="7962899"/>
            </a:xfrm>
            <a:prstGeom prst="rect">
              <a:avLst/>
            </a:prstGeom>
            <a:noFill/>
            <a:ln>
              <a:noFill/>
            </a:ln>
          </p:spPr>
        </p:pic>
      </p:grpSp>
      <p:sp>
        <p:nvSpPr>
          <p:cNvPr id="145" name="Google Shape;145;p22"/>
          <p:cNvSpPr txBox="1">
            <a:spLocks noGrp="1"/>
          </p:cNvSpPr>
          <p:nvPr>
            <p:ph type="title"/>
          </p:nvPr>
        </p:nvSpPr>
        <p:spPr>
          <a:xfrm>
            <a:off x="1438102" y="2129135"/>
            <a:ext cx="6348730" cy="4254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spcFirstLastPara="1" wrap="square" lIns="0" tIns="10775" rIns="0" bIns="0" anchor="t" anchorCtr="0">
            <a:spAutoFit/>
          </a:bodyPr>
          <a:lstStyle/>
          <a:p>
            <a:pPr marL="12700" marR="5080" lvl="0" indent="0" algn="just" rtl="0">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459375" y="1622094"/>
            <a:ext cx="6479490" cy="1798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459376" y="6831129"/>
            <a:ext cx="6479490" cy="13276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827001" y="2028767"/>
            <a:ext cx="6096000" cy="1586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827001" y="6753514"/>
            <a:ext cx="6096000" cy="12853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592797" y="1848311"/>
            <a:ext cx="6515100" cy="1989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592797" y="6580359"/>
            <a:ext cx="6515100" cy="1938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4098"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029125" y="1738198"/>
            <a:ext cx="6099601" cy="18050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2029125" y="6861162"/>
            <a:ext cx="6099601" cy="1414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5122"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584539" y="1754024"/>
            <a:ext cx="7449774" cy="25519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584539" y="6621982"/>
            <a:ext cx="7449774" cy="22571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Introduction </a:t>
            </a:r>
            <a:endParaRPr sz="39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endParaRPr sz="24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Objective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Motivation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System Architecture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Methodology</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Dataset Info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Implementation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Conclusion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2400"/>
              </a:spcAft>
              <a:buSzPts val="1100"/>
              <a:buNone/>
            </a:pPr>
            <a:r>
              <a:rPr lang="en-US" sz="3900" dirty="0">
                <a:solidFill>
                  <a:srgbClr val="000000"/>
                </a:solidFill>
                <a:latin typeface="Cambria"/>
                <a:ea typeface="Cambria"/>
                <a:cs typeface="Cambria"/>
                <a:sym typeface="Cambria"/>
              </a:rPr>
              <a:t>References</a:t>
            </a:r>
            <a:endParaRPr sz="3900" dirty="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6146"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261723" y="2193609"/>
            <a:ext cx="7737349" cy="19110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0261722" y="7339849"/>
            <a:ext cx="7737349" cy="17658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7170"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827326" y="1910363"/>
            <a:ext cx="6178042" cy="12899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848055" y="6694557"/>
            <a:ext cx="6157313" cy="18688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8194"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585349" y="1505036"/>
            <a:ext cx="6583625" cy="17962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585348" y="7087085"/>
            <a:ext cx="6453270" cy="11635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9218"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562975" y="1877399"/>
            <a:ext cx="6588899" cy="13680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562975" y="6975139"/>
            <a:ext cx="6537864" cy="13185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355149" y="1627361"/>
            <a:ext cx="6744759" cy="1880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355148" y="6283546"/>
            <a:ext cx="6786365" cy="16467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875524" y="1887748"/>
            <a:ext cx="6255801" cy="14572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875524" y="6523500"/>
            <a:ext cx="6255801" cy="15308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1595324" y="1732480"/>
            <a:ext cx="6526575" cy="1913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595324" y="6533949"/>
            <a:ext cx="6526575" cy="1867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2144202" y="1770818"/>
            <a:ext cx="6045785" cy="1484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2144202" y="6410702"/>
            <a:ext cx="6045785" cy="18907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ANOVA TEST</a:t>
            </a:r>
            <a:endParaRPr sz="2400" b="1">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CHI-SQUARE TEST</a:t>
            </a:r>
            <a:endParaRPr sz="2400" b="1">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68"/>
        <p:cNvGrpSpPr/>
        <p:nvPr/>
      </p:nvGrpSpPr>
      <p:grpSpPr>
        <a:xfrm>
          <a:off x="0" y="0"/>
          <a:ext cx="0" cy="0"/>
          <a:chOff x="0" y="0"/>
          <a:chExt cx="0" cy="0"/>
        </a:xfrm>
      </p:grpSpPr>
      <p:sp>
        <p:nvSpPr>
          <p:cNvPr id="270" name="Google Shape;270;p38"/>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53037" y="198513"/>
            <a:ext cx="13065389" cy="98090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477204" y="3923587"/>
            <a:ext cx="12503348" cy="25916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LIGHTGBM CLASSIFIER</a:t>
            </a:r>
            <a:endParaRPr sz="4100">
              <a:solidFill>
                <a:schemeClr val="lt1"/>
              </a:solidFill>
              <a:latin typeface="Cambria"/>
              <a:ea typeface="Cambria"/>
              <a:cs typeface="Cambria"/>
              <a:sym typeface="Cambria"/>
            </a:endParaRPr>
          </a:p>
        </p:txBody>
      </p:sp>
      <p:pic>
        <p:nvPicPr>
          <p:cNvPr id="306" name="Google Shape;306;p44"/>
          <p:cNvPicPr preferRelativeResize="0"/>
          <p:nvPr/>
        </p:nvPicPr>
        <p:blipFill>
          <a:blip r:embed="rId3">
            <a:alphaModFix/>
          </a:blip>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CATBOOST CLASSIFIER</a:t>
            </a:r>
            <a:endParaRPr sz="4100">
              <a:solidFill>
                <a:schemeClr val="lt1"/>
              </a:solidFill>
              <a:latin typeface="Cambria"/>
              <a:ea typeface="Cambria"/>
              <a:cs typeface="Cambria"/>
              <a:sym typeface="Cambria"/>
            </a:endParaRPr>
          </a:p>
        </p:txBody>
      </p:sp>
      <p:pic>
        <p:nvPicPr>
          <p:cNvPr id="312" name="Google Shape;312;p45"/>
          <p:cNvPicPr preferRelativeResize="0"/>
          <p:nvPr/>
        </p:nvPicPr>
        <p:blipFill>
          <a:blip r:embed="rId3">
            <a:alphaModFix/>
          </a:blip>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ADABOOST CLASSIFIER</a:t>
            </a:r>
            <a:endParaRPr sz="4100">
              <a:solidFill>
                <a:schemeClr val="lt1"/>
              </a:solidFill>
              <a:latin typeface="Cambria"/>
              <a:ea typeface="Cambria"/>
              <a:cs typeface="Cambria"/>
              <a:sym typeface="Cambria"/>
            </a:endParaRPr>
          </a:p>
        </p:txBody>
      </p:sp>
      <p:pic>
        <p:nvPicPr>
          <p:cNvPr id="318" name="Google Shape;318;p46"/>
          <p:cNvPicPr preferRelativeResize="0"/>
          <p:nvPr/>
        </p:nvPicPr>
        <p:blipFill>
          <a:blip r:embed="rId3">
            <a:alphaModFix/>
          </a:blip>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9"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sp>
        <p:nvSpPr>
          <p:cNvPr id="362" name="Google Shape;362;p52"/>
          <p:cNvSpPr/>
          <p:nvPr/>
        </p:nvSpPr>
        <p:spPr>
          <a:xfrm>
            <a:off x="0" y="0"/>
            <a:ext cx="18288000" cy="10287000"/>
          </a:xfrm>
          <a:custGeom>
            <a:avLst/>
            <a:gdLst/>
            <a:ahLst/>
            <a:cxnLst/>
            <a:rect l="l" t="t" r="r" b="b"/>
            <a:pathLst>
              <a:path w="18288000" h="10287000" extrusionOk="0">
                <a:moveTo>
                  <a:pt x="0" y="0"/>
                </a:moveTo>
                <a:lnTo>
                  <a:pt x="18287999" y="0"/>
                </a:lnTo>
                <a:lnTo>
                  <a:pt x="18287999" y="10286999"/>
                </a:lnTo>
                <a:lnTo>
                  <a:pt x="0" y="10286999"/>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3" name="Google Shape;363;p52"/>
          <p:cNvSpPr/>
          <p:nvPr/>
        </p:nvSpPr>
        <p:spPr>
          <a:xfrm>
            <a:off x="4966950" y="711750"/>
            <a:ext cx="8354100" cy="88635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Verdana"/>
              <a:ea typeface="Verdana"/>
              <a:cs typeface="Verdana"/>
              <a:sym typeface="Verdana"/>
            </a:endParaRPr>
          </a:p>
        </p:txBody>
      </p:sp>
      <p:sp>
        <p:nvSpPr>
          <p:cNvPr id="364" name="Google Shape;364;p52"/>
          <p:cNvSpPr txBox="1"/>
          <p:nvPr/>
        </p:nvSpPr>
        <p:spPr>
          <a:xfrm>
            <a:off x="6403050" y="4478150"/>
            <a:ext cx="5481900" cy="13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a:latin typeface="Cambria"/>
                <a:ea typeface="Cambria"/>
                <a:cs typeface="Cambria"/>
                <a:sym typeface="Cambria"/>
              </a:rPr>
              <a:t>THANKS</a:t>
            </a:r>
            <a:endParaRPr sz="7000" b="1">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8"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a:spLocks noGrp="1"/>
          </p:cNvSpPr>
          <p:nvPr>
            <p:ph type="body" idx="1"/>
          </p:nvPr>
        </p:nvSpPr>
        <p:spPr>
          <a:xfrm>
            <a:off x="931400" y="2148000"/>
            <a:ext cx="16425300" cy="7665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a:spLocks noGrp="1"/>
          </p:cNvSpPr>
          <p:nvPr>
            <p:ph type="body" idx="1"/>
          </p:nvPr>
        </p:nvSpPr>
        <p:spPr>
          <a:xfrm>
            <a:off x="937700" y="3536175"/>
            <a:ext cx="5022900" cy="654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marL="0" lvl="0" indent="0" algn="l" rtl="0">
              <a:spcBef>
                <a:spcPts val="0"/>
              </a:spcBef>
              <a:spcAft>
                <a:spcPts val="0"/>
              </a:spcAft>
              <a:buNone/>
            </a:pP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marL="0" lvl="0" indent="0" algn="l" rtl="0">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marL="0" marR="152400" lvl="0" indent="0" algn="l" rtl="0">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marL="0" lvl="0" indent="0" algn="l" rtl="0">
              <a:spcBef>
                <a:spcPts val="1200"/>
              </a:spcBef>
              <a:spcAft>
                <a:spcPts val="0"/>
              </a:spcAft>
              <a:buNone/>
            </a:pP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b="1">
                <a:latin typeface="Cambria"/>
                <a:ea typeface="Cambria"/>
                <a:cs typeface="Cambria"/>
                <a:sym typeface="Cambria"/>
              </a:rPr>
              <a:t>IMPLEMENTATION</a:t>
            </a:r>
            <a:endParaRPr sz="7000" b="1">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910</Words>
  <Application>Microsoft Office PowerPoint</Application>
  <PresentationFormat>Custom</PresentationFormat>
  <Paragraphs>97</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Cambria</vt:lpstr>
      <vt:lpstr>Calibri</vt:lpstr>
      <vt:lpstr>Verdana</vt:lpstr>
      <vt:lpstr>Trebuchet MS</vt:lpstr>
      <vt:lpstr>Nunito</vt:lpstr>
      <vt:lpstr>Office Theme</vt:lpstr>
      <vt:lpstr>Slide 1</vt:lpstr>
      <vt:lpstr>Slide 2</vt:lpstr>
      <vt:lpstr>Introduction</vt:lpstr>
      <vt:lpstr>OBJECTIVE</vt:lpstr>
      <vt:lpstr>MOTIVATION</vt:lpstr>
      <vt:lpstr>Slide 6</vt:lpstr>
      <vt:lpstr>METHODOLOGY</vt:lpstr>
      <vt:lpstr>DATASET</vt:lpstr>
      <vt:lpstr>Slide 9</vt:lpstr>
      <vt:lpstr>Slide 10</vt:lpstr>
      <vt:lpstr>Slide 11</vt:lpstr>
      <vt:lpstr>Slide 12</vt:lpstr>
      <vt:lpstr>Predictive Insights for Employee Attrition</vt:lpstr>
      <vt:lpstr>Identifying High-Performing Employees</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Conclusion</vt:lpstr>
      <vt:lpstr>Slide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MANAS KUMAR GIRI</cp:lastModifiedBy>
  <cp:revision>6</cp:revision>
  <dcterms:modified xsi:type="dcterms:W3CDTF">2024-05-12T04:31:37Z</dcterms:modified>
</cp:coreProperties>
</file>